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Bold" panose="020B0604020202020204" charset="0"/>
      <p:bold r:id="rId13"/>
    </p:embeddedFont>
    <p:embeddedFont>
      <p:font typeface="Montserrat"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3" d="100"/>
          <a:sy n="63" d="100"/>
        </p:scale>
        <p:origin x="5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97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2260402"/>
            <a:ext cx="4944904" cy="3708678"/>
          </a:xfrm>
          <a:prstGeom prst="rect">
            <a:avLst/>
          </a:prstGeom>
        </p:spPr>
      </p:pic>
      <p:sp>
        <p:nvSpPr>
          <p:cNvPr id="4" name="Text 0"/>
          <p:cNvSpPr/>
          <p:nvPr/>
        </p:nvSpPr>
        <p:spPr>
          <a:xfrm>
            <a:off x="758309" y="854512"/>
            <a:ext cx="7627382" cy="2138124"/>
          </a:xfrm>
          <a:prstGeom prst="rect">
            <a:avLst/>
          </a:prstGeom>
          <a:noFill/>
          <a:ln/>
        </p:spPr>
        <p:txBody>
          <a:bodyPr wrap="square" lIns="0" tIns="0" rIns="0" bIns="0" rtlCol="0" anchor="t"/>
          <a:lstStyle/>
          <a:p>
            <a:pPr marL="0" indent="0">
              <a:lnSpc>
                <a:spcPts val="5600"/>
              </a:lnSpc>
              <a:buNone/>
            </a:pPr>
            <a:r>
              <a:rPr lang="en-GB" sz="4450" b="1" dirty="0">
                <a:solidFill>
                  <a:srgbClr val="9998FF"/>
                </a:solidFill>
                <a:latin typeface="Barlow Bold" pitchFamily="34" charset="0"/>
                <a:ea typeface="Barlow Bold" pitchFamily="34" charset="-122"/>
                <a:cs typeface="Barlow Bold" pitchFamily="34" charset="-120"/>
              </a:rPr>
              <a:t>Real-Time Sign Language Communication System</a:t>
            </a:r>
            <a:endParaRPr lang="en-US" sz="4450" dirty="0"/>
          </a:p>
        </p:txBody>
      </p:sp>
      <p:sp>
        <p:nvSpPr>
          <p:cNvPr id="5" name="Text 1"/>
          <p:cNvSpPr/>
          <p:nvPr/>
        </p:nvSpPr>
        <p:spPr>
          <a:xfrm>
            <a:off x="758309" y="3317558"/>
            <a:ext cx="7627382" cy="346710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delves into the advancements in sign language translation, showcasing the transformative potential of technology in fostering inclusivity and breaking communication barriers. It highlights the key challenges faced in this field, such as linguistic complexity and real-time processing, while uncovering the vast opportunities to empower millions of deaf and hard-of-hearing individuals. With a focus on innovative solutions and future possibilities, this exploration underscores the critical role of sign language translation in creating a more accessible and connected world.</a:t>
            </a:r>
            <a:endParaRPr lang="en-US" sz="1700" dirty="0"/>
          </a:p>
        </p:txBody>
      </p:sp>
      <p:sp>
        <p:nvSpPr>
          <p:cNvPr id="6" name="Text 2"/>
          <p:cNvSpPr/>
          <p:nvPr/>
        </p:nvSpPr>
        <p:spPr>
          <a:xfrm>
            <a:off x="758309" y="7028378"/>
            <a:ext cx="76273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by </a:t>
            </a:r>
            <a:r>
              <a:rPr lang="en-US" sz="1700" b="1" dirty="0">
                <a:solidFill>
                  <a:srgbClr val="EEEFF5"/>
                </a:solidFill>
                <a:latin typeface="Montserrat" pitchFamily="34" charset="0"/>
                <a:ea typeface="Montserrat" pitchFamily="34" charset="-122"/>
                <a:cs typeface="Montserrat" pitchFamily="34" charset="-120"/>
              </a:rPr>
              <a:t>Priyanshu Walia, Mayank Chopra</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7020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Conclusion</a:t>
            </a:r>
            <a:endParaRPr lang="en-US" sz="4450" dirty="0"/>
          </a:p>
        </p:txBody>
      </p:sp>
      <p:sp>
        <p:nvSpPr>
          <p:cNvPr id="4" name="Text 1"/>
          <p:cNvSpPr/>
          <p:nvPr/>
        </p:nvSpPr>
        <p:spPr>
          <a:xfrm>
            <a:off x="758309" y="2707838"/>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Real-time sign language translation fosters greater understanding and accessibility for the Deaf and hard-of-hearing communities. </a:t>
            </a:r>
            <a:endParaRPr lang="en-US" sz="1700" dirty="0"/>
          </a:p>
        </p:txBody>
      </p:sp>
      <p:sp>
        <p:nvSpPr>
          <p:cNvPr id="5" name="Text 2"/>
          <p:cNvSpPr/>
          <p:nvPr/>
        </p:nvSpPr>
        <p:spPr>
          <a:xfrm>
            <a:off x="758309" y="3644979"/>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technology empowers individuals to fully participate in various aspects of life, from education and employment to social interactions and healthcare.</a:t>
            </a:r>
            <a:endParaRPr lang="en-US" sz="1700" dirty="0"/>
          </a:p>
        </p:txBody>
      </p:sp>
      <p:sp>
        <p:nvSpPr>
          <p:cNvPr id="6" name="Text 3"/>
          <p:cNvSpPr/>
          <p:nvPr/>
        </p:nvSpPr>
        <p:spPr>
          <a:xfrm>
            <a:off x="758309" y="4928830"/>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By bridging the communication gap, we can create a more inclusive world where everyone feels valued and heard. </a:t>
            </a:r>
            <a:endParaRPr lang="en-US" sz="1700" dirty="0"/>
          </a:p>
        </p:txBody>
      </p:sp>
      <p:sp>
        <p:nvSpPr>
          <p:cNvPr id="7" name="Text 4"/>
          <p:cNvSpPr/>
          <p:nvPr/>
        </p:nvSpPr>
        <p:spPr>
          <a:xfrm>
            <a:off x="758309" y="5865971"/>
            <a:ext cx="76273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Let's work together to create a more inclusive world through innovative technology and accessibility solutions.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7841" y="1625441"/>
            <a:ext cx="4978718" cy="4978717"/>
          </a:xfrm>
          <a:prstGeom prst="rect">
            <a:avLst/>
          </a:prstGeom>
        </p:spPr>
      </p:pic>
      <p:sp>
        <p:nvSpPr>
          <p:cNvPr id="4" name="Text 0"/>
          <p:cNvSpPr/>
          <p:nvPr/>
        </p:nvSpPr>
        <p:spPr>
          <a:xfrm>
            <a:off x="710922" y="725924"/>
            <a:ext cx="5345192" cy="668060"/>
          </a:xfrm>
          <a:prstGeom prst="rect">
            <a:avLst/>
          </a:prstGeom>
          <a:noFill/>
          <a:ln/>
        </p:spPr>
        <p:txBody>
          <a:bodyPr wrap="none" lIns="0" tIns="0" rIns="0" bIns="0" rtlCol="0" anchor="t"/>
          <a:lstStyle/>
          <a:p>
            <a:pPr marL="0" indent="0">
              <a:lnSpc>
                <a:spcPts val="5250"/>
              </a:lnSpc>
              <a:buNone/>
            </a:pPr>
            <a:r>
              <a:rPr lang="en-US" sz="4200" b="1" dirty="0">
                <a:solidFill>
                  <a:srgbClr val="9998FF"/>
                </a:solidFill>
                <a:latin typeface="Barlow Bold" pitchFamily="34" charset="0"/>
                <a:ea typeface="Barlow Bold" pitchFamily="34" charset="-122"/>
                <a:cs typeface="Barlow Bold" pitchFamily="34" charset="-120"/>
              </a:rPr>
              <a:t>What Is the Problem?</a:t>
            </a:r>
            <a:endParaRPr lang="en-US" sz="4200" dirty="0"/>
          </a:p>
        </p:txBody>
      </p:sp>
      <p:sp>
        <p:nvSpPr>
          <p:cNvPr id="5" name="Shape 1"/>
          <p:cNvSpPr/>
          <p:nvPr/>
        </p:nvSpPr>
        <p:spPr>
          <a:xfrm>
            <a:off x="710922" y="1927146"/>
            <a:ext cx="456962" cy="456962"/>
          </a:xfrm>
          <a:prstGeom prst="roundRect">
            <a:avLst>
              <a:gd name="adj" fmla="val 40005"/>
            </a:avLst>
          </a:prstGeom>
          <a:solidFill>
            <a:srgbClr val="282C32"/>
          </a:solidFill>
          <a:ln/>
          <a:effectLst>
            <a:outerShdw blurRad="49530" dist="24130" dir="13500000" algn="bl" rotWithShape="0">
              <a:srgbClr val="FFFFFF">
                <a:alpha val="10000"/>
              </a:srgbClr>
            </a:outerShdw>
          </a:effectLst>
        </p:spPr>
      </p:sp>
      <p:sp>
        <p:nvSpPr>
          <p:cNvPr id="6" name="Text 2"/>
          <p:cNvSpPr/>
          <p:nvPr/>
        </p:nvSpPr>
        <p:spPr>
          <a:xfrm>
            <a:off x="882610" y="1995249"/>
            <a:ext cx="113586" cy="320754"/>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1</a:t>
            </a:r>
            <a:endParaRPr lang="en-US" sz="2500" dirty="0"/>
          </a:p>
        </p:txBody>
      </p:sp>
      <p:sp>
        <p:nvSpPr>
          <p:cNvPr id="7" name="Text 3"/>
          <p:cNvSpPr/>
          <p:nvPr/>
        </p:nvSpPr>
        <p:spPr>
          <a:xfrm>
            <a:off x="1371005" y="1927146"/>
            <a:ext cx="2743676" cy="334089"/>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Communication Barrier</a:t>
            </a:r>
            <a:endParaRPr lang="en-US" sz="2100" dirty="0"/>
          </a:p>
        </p:txBody>
      </p:sp>
      <p:sp>
        <p:nvSpPr>
          <p:cNvPr id="8" name="Text 4"/>
          <p:cNvSpPr/>
          <p:nvPr/>
        </p:nvSpPr>
        <p:spPr>
          <a:xfrm>
            <a:off x="1371005" y="2383036"/>
            <a:ext cx="3099435" cy="2599373"/>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Millions worldwide rely on sign language, encompassing diverse regional variations and intricate grammatical structures. This reliance highlights a significant communication gap affecting many areas of life.</a:t>
            </a:r>
            <a:endParaRPr lang="en-US" sz="1550" dirty="0"/>
          </a:p>
        </p:txBody>
      </p:sp>
      <p:sp>
        <p:nvSpPr>
          <p:cNvPr id="9" name="Shape 5"/>
          <p:cNvSpPr/>
          <p:nvPr/>
        </p:nvSpPr>
        <p:spPr>
          <a:xfrm>
            <a:off x="4673560" y="1927146"/>
            <a:ext cx="456962" cy="456962"/>
          </a:xfrm>
          <a:prstGeom prst="roundRect">
            <a:avLst>
              <a:gd name="adj" fmla="val 40005"/>
            </a:avLst>
          </a:prstGeom>
          <a:solidFill>
            <a:srgbClr val="282C32"/>
          </a:solidFill>
          <a:ln/>
          <a:effectLst>
            <a:outerShdw blurRad="49530" dist="24130" dir="13500000" algn="bl" rotWithShape="0">
              <a:srgbClr val="FFFFFF">
                <a:alpha val="10000"/>
              </a:srgbClr>
            </a:outerShdw>
          </a:effectLst>
        </p:spPr>
      </p:sp>
      <p:sp>
        <p:nvSpPr>
          <p:cNvPr id="10" name="Text 6"/>
          <p:cNvSpPr/>
          <p:nvPr/>
        </p:nvSpPr>
        <p:spPr>
          <a:xfrm>
            <a:off x="4812149" y="1995249"/>
            <a:ext cx="179665" cy="320754"/>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2</a:t>
            </a:r>
            <a:endParaRPr lang="en-US" sz="2500" dirty="0"/>
          </a:p>
        </p:txBody>
      </p:sp>
      <p:sp>
        <p:nvSpPr>
          <p:cNvPr id="11" name="Text 7"/>
          <p:cNvSpPr/>
          <p:nvPr/>
        </p:nvSpPr>
        <p:spPr>
          <a:xfrm>
            <a:off x="5333643" y="1927146"/>
            <a:ext cx="3099435" cy="668179"/>
          </a:xfrm>
          <a:prstGeom prst="rect">
            <a:avLst/>
          </a:prstGeom>
          <a:noFill/>
          <a:ln/>
        </p:spPr>
        <p:txBody>
          <a:bodyPr wrap="squar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Limited Access to Information and Services</a:t>
            </a:r>
            <a:endParaRPr lang="en-US" sz="2100" dirty="0"/>
          </a:p>
        </p:txBody>
      </p:sp>
      <p:sp>
        <p:nvSpPr>
          <p:cNvPr id="12" name="Text 8"/>
          <p:cNvSpPr/>
          <p:nvPr/>
        </p:nvSpPr>
        <p:spPr>
          <a:xfrm>
            <a:off x="5333643" y="2717125"/>
            <a:ext cx="3099435" cy="2599373"/>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Deaf and hard-of-hearing individuals face significant barriers accessing vital information, services, and equal opportunities in education, employment, and healthcare, perpetuating inequalities.</a:t>
            </a:r>
            <a:endParaRPr lang="en-US" sz="1550" dirty="0"/>
          </a:p>
        </p:txBody>
      </p:sp>
      <p:sp>
        <p:nvSpPr>
          <p:cNvPr id="13" name="Shape 9"/>
          <p:cNvSpPr/>
          <p:nvPr/>
        </p:nvSpPr>
        <p:spPr>
          <a:xfrm>
            <a:off x="710922" y="5748099"/>
            <a:ext cx="456962" cy="456962"/>
          </a:xfrm>
          <a:prstGeom prst="roundRect">
            <a:avLst>
              <a:gd name="adj" fmla="val 40005"/>
            </a:avLst>
          </a:prstGeom>
          <a:solidFill>
            <a:srgbClr val="282C32"/>
          </a:solidFill>
          <a:ln/>
          <a:effectLst>
            <a:outerShdw blurRad="49530" dist="24130" dir="13500000" algn="bl" rotWithShape="0">
              <a:srgbClr val="FFFFFF">
                <a:alpha val="10000"/>
              </a:srgbClr>
            </a:outerShdw>
          </a:effectLst>
        </p:spPr>
      </p:sp>
      <p:sp>
        <p:nvSpPr>
          <p:cNvPr id="14" name="Text 10"/>
          <p:cNvSpPr/>
          <p:nvPr/>
        </p:nvSpPr>
        <p:spPr>
          <a:xfrm>
            <a:off x="852726" y="5816203"/>
            <a:ext cx="173236" cy="320754"/>
          </a:xfrm>
          <a:prstGeom prst="rect">
            <a:avLst/>
          </a:prstGeom>
          <a:noFill/>
          <a:ln/>
        </p:spPr>
        <p:txBody>
          <a:bodyPr wrap="none" lIns="0" tIns="0" rIns="0" bIns="0" rtlCol="0" anchor="t"/>
          <a:lstStyle/>
          <a:p>
            <a:pPr marL="0" indent="0" algn="ctr">
              <a:lnSpc>
                <a:spcPts val="2500"/>
              </a:lnSpc>
              <a:buNone/>
            </a:pPr>
            <a:r>
              <a:rPr lang="en-US" sz="2500" b="1" dirty="0">
                <a:solidFill>
                  <a:srgbClr val="EEEFF5"/>
                </a:solidFill>
                <a:latin typeface="Barlow Bold" pitchFamily="34" charset="0"/>
                <a:ea typeface="Barlow Bold" pitchFamily="34" charset="-122"/>
                <a:cs typeface="Barlow Bold" pitchFamily="34" charset="-120"/>
              </a:rPr>
              <a:t>3</a:t>
            </a:r>
            <a:endParaRPr lang="en-US" sz="2500" dirty="0"/>
          </a:p>
        </p:txBody>
      </p:sp>
      <p:sp>
        <p:nvSpPr>
          <p:cNvPr id="15" name="Text 11"/>
          <p:cNvSpPr/>
          <p:nvPr/>
        </p:nvSpPr>
        <p:spPr>
          <a:xfrm>
            <a:off x="1371005" y="5748099"/>
            <a:ext cx="3111341" cy="334089"/>
          </a:xfrm>
          <a:prstGeom prst="rect">
            <a:avLst/>
          </a:prstGeom>
          <a:noFill/>
          <a:ln/>
        </p:spPr>
        <p:txBody>
          <a:bodyPr wrap="none" lIns="0" tIns="0" rIns="0" bIns="0" rtlCol="0" anchor="t"/>
          <a:lstStyle/>
          <a:p>
            <a:pPr marL="0" indent="0">
              <a:lnSpc>
                <a:spcPts val="2600"/>
              </a:lnSpc>
              <a:buNone/>
            </a:pPr>
            <a:r>
              <a:rPr lang="en-US" sz="2100" b="1" dirty="0">
                <a:solidFill>
                  <a:srgbClr val="EEEFF5"/>
                </a:solidFill>
                <a:latin typeface="Barlow Bold" pitchFamily="34" charset="0"/>
                <a:ea typeface="Barlow Bold" pitchFamily="34" charset="-122"/>
                <a:cs typeface="Barlow Bold" pitchFamily="34" charset="-120"/>
              </a:rPr>
              <a:t>The Cost of Inaccessibility</a:t>
            </a:r>
            <a:endParaRPr lang="en-US" sz="2100" dirty="0"/>
          </a:p>
        </p:txBody>
      </p:sp>
      <p:sp>
        <p:nvSpPr>
          <p:cNvPr id="16" name="Text 12"/>
          <p:cNvSpPr/>
          <p:nvPr/>
        </p:nvSpPr>
        <p:spPr>
          <a:xfrm>
            <a:off x="1371005" y="6203990"/>
            <a:ext cx="7062073" cy="1299686"/>
          </a:xfrm>
          <a:prstGeom prst="rect">
            <a:avLst/>
          </a:prstGeom>
          <a:noFill/>
          <a:ln/>
        </p:spPr>
        <p:txBody>
          <a:bodyPr wrap="square" lIns="0" tIns="0" rIns="0" bIns="0" rtlCol="0" anchor="t"/>
          <a:lstStyle/>
          <a:p>
            <a:pPr marL="0" indent="0">
              <a:lnSpc>
                <a:spcPts val="2550"/>
              </a:lnSpc>
              <a:buNone/>
            </a:pPr>
            <a:r>
              <a:rPr lang="en-US" sz="1550" dirty="0">
                <a:solidFill>
                  <a:srgbClr val="EEEFF5"/>
                </a:solidFill>
                <a:latin typeface="Montserrat" pitchFamily="34" charset="0"/>
                <a:ea typeface="Montserrat" pitchFamily="34" charset="-122"/>
                <a:cs typeface="Montserrat" pitchFamily="34" charset="-120"/>
              </a:rPr>
              <a:t>Communication barriers lead to societal challenges like higher unemployment, reduced educational attainment, and limited healthcare access for deaf and hard-of-hearing individuals. Addressing this offers substantial economic and social benefits.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14748" y="1642348"/>
            <a:ext cx="4944904" cy="4944904"/>
          </a:xfrm>
          <a:prstGeom prst="rect">
            <a:avLst/>
          </a:prstGeom>
        </p:spPr>
      </p:pic>
      <p:sp>
        <p:nvSpPr>
          <p:cNvPr id="4" name="Text 0"/>
          <p:cNvSpPr/>
          <p:nvPr/>
        </p:nvSpPr>
        <p:spPr>
          <a:xfrm>
            <a:off x="758309" y="104715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Our Mission</a:t>
            </a:r>
            <a:endParaRPr lang="en-US" sz="4450" dirty="0"/>
          </a:p>
        </p:txBody>
      </p:sp>
      <p:sp>
        <p:nvSpPr>
          <p:cNvPr id="5" name="Text 1"/>
          <p:cNvSpPr/>
          <p:nvPr/>
        </p:nvSpPr>
        <p:spPr>
          <a:xfrm>
            <a:off x="758309" y="2084784"/>
            <a:ext cx="7627382"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We aim to revolutionize communication accessibility by developing a real-time system that translates sign language gestures into text and speech and vice-versa. Which integrates technologies like deep learning, computer vision, and natural language processing (NLP) to deliver accurate and efficient translations.</a:t>
            </a:r>
            <a:endParaRPr lang="en-US" sz="1700" dirty="0"/>
          </a:p>
        </p:txBody>
      </p:sp>
      <p:sp>
        <p:nvSpPr>
          <p:cNvPr id="6" name="Text 2"/>
          <p:cNvSpPr/>
          <p:nvPr/>
        </p:nvSpPr>
        <p:spPr>
          <a:xfrm>
            <a:off x="758309" y="4062055"/>
            <a:ext cx="7627382" cy="312039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In India, approximately 63 million people, or 6.3% of the population, are deaf or hard of hearing. Despite this significant number, the community faces numerous challenges. Nearly 99% of deaf individuals with significant hearing loss receive little to no formal education, 73.9% are unemployed or marginally employed. While Indian Sign Language (ISL) has evolved over the years, it was only codified in a dictionary format in 2017. Our project seeks to address these systemic barriers, enhancing communication and enabling greater opportunities for this underserved population.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1728" y="611029"/>
            <a:ext cx="4350544" cy="462082"/>
          </a:xfrm>
          <a:prstGeom prst="rect">
            <a:avLst/>
          </a:prstGeom>
          <a:noFill/>
          <a:ln/>
        </p:spPr>
        <p:txBody>
          <a:bodyPr wrap="none" lIns="0" tIns="0" rIns="0" bIns="0" rtlCol="0" anchor="t"/>
          <a:lstStyle/>
          <a:p>
            <a:pPr marL="0" indent="0">
              <a:lnSpc>
                <a:spcPts val="3600"/>
              </a:lnSpc>
              <a:buNone/>
            </a:pPr>
            <a:r>
              <a:rPr lang="en-US" sz="2900" b="1" dirty="0">
                <a:solidFill>
                  <a:srgbClr val="9998FF"/>
                </a:solidFill>
                <a:latin typeface="Barlow Bold" pitchFamily="34" charset="0"/>
                <a:ea typeface="Barlow Bold" pitchFamily="34" charset="-122"/>
                <a:cs typeface="Barlow Bold" pitchFamily="34" charset="-120"/>
              </a:rPr>
              <a:t>Why This System Is Unique</a:t>
            </a:r>
            <a:endParaRPr lang="en-US" sz="2900" dirty="0"/>
          </a:p>
        </p:txBody>
      </p:sp>
      <p:sp>
        <p:nvSpPr>
          <p:cNvPr id="3" name="Shape 1"/>
          <p:cNvSpPr/>
          <p:nvPr/>
        </p:nvSpPr>
        <p:spPr>
          <a:xfrm>
            <a:off x="491728" y="1354098"/>
            <a:ext cx="6753225" cy="1270754"/>
          </a:xfrm>
          <a:prstGeom prst="roundRect">
            <a:avLst>
              <a:gd name="adj" fmla="val 9951"/>
            </a:avLst>
          </a:prstGeom>
          <a:solidFill>
            <a:srgbClr val="282C32"/>
          </a:solidFill>
          <a:ln/>
          <a:effectLst>
            <a:outerShdw blurRad="34290" dist="16510" dir="13500000" algn="bl" rotWithShape="0">
              <a:srgbClr val="FFFFFF">
                <a:alpha val="10000"/>
              </a:srgbClr>
            </a:outerShdw>
          </a:effectLst>
        </p:spPr>
      </p:sp>
      <p:sp>
        <p:nvSpPr>
          <p:cNvPr id="4" name="Text 2"/>
          <p:cNvSpPr/>
          <p:nvPr/>
        </p:nvSpPr>
        <p:spPr>
          <a:xfrm>
            <a:off x="632222" y="1494592"/>
            <a:ext cx="1848564" cy="231100"/>
          </a:xfrm>
          <a:prstGeom prst="rect">
            <a:avLst/>
          </a:prstGeom>
          <a:noFill/>
          <a:ln/>
        </p:spPr>
        <p:txBody>
          <a:bodyPr wrap="none" lIns="0" tIns="0" rIns="0" bIns="0" rtlCol="0" anchor="t"/>
          <a:lstStyle/>
          <a:p>
            <a:pPr marL="0" indent="0">
              <a:lnSpc>
                <a:spcPts val="1800"/>
              </a:lnSpc>
              <a:buNone/>
            </a:pPr>
            <a:r>
              <a:rPr lang="en-US" sz="1450" b="1" dirty="0">
                <a:solidFill>
                  <a:srgbClr val="EEEFF5"/>
                </a:solidFill>
                <a:latin typeface="Barlow Bold" pitchFamily="34" charset="0"/>
                <a:ea typeface="Barlow Bold" pitchFamily="34" charset="-122"/>
                <a:cs typeface="Barlow Bold" pitchFamily="34" charset="-120"/>
              </a:rPr>
              <a:t>Real-Time Processing</a:t>
            </a:r>
            <a:endParaRPr lang="en-US" sz="1450" dirty="0"/>
          </a:p>
        </p:txBody>
      </p:sp>
      <p:sp>
        <p:nvSpPr>
          <p:cNvPr id="5" name="Text 3"/>
          <p:cNvSpPr/>
          <p:nvPr/>
        </p:nvSpPr>
        <p:spPr>
          <a:xfrm>
            <a:off x="632222" y="1809988"/>
            <a:ext cx="6472238" cy="449580"/>
          </a:xfrm>
          <a:prstGeom prst="rect">
            <a:avLst/>
          </a:prstGeom>
          <a:noFill/>
          <a:ln/>
        </p:spPr>
        <p:txBody>
          <a:bodyPr wrap="square" lIns="0" tIns="0" rIns="0" bIns="0" rtlCol="0" anchor="t"/>
          <a:lstStyle/>
          <a:p>
            <a:pPr marL="0" indent="0">
              <a:lnSpc>
                <a:spcPts val="1750"/>
              </a:lnSpc>
              <a:buNone/>
            </a:pPr>
            <a:r>
              <a:rPr lang="en-US" sz="1100" dirty="0">
                <a:solidFill>
                  <a:srgbClr val="EEEFF5"/>
                </a:solidFill>
                <a:latin typeface="Montserrat" pitchFamily="34" charset="0"/>
                <a:ea typeface="Montserrat" pitchFamily="34" charset="-122"/>
                <a:cs typeface="Montserrat" pitchFamily="34" charset="-120"/>
              </a:rPr>
              <a:t>Our system boasts impressive real-time performance, with a latency of only 120ms, enabling seamless communication and natural, engaging interactions.</a:t>
            </a:r>
            <a:endParaRPr lang="en-US" sz="1100" dirty="0"/>
          </a:p>
        </p:txBody>
      </p:sp>
      <p:sp>
        <p:nvSpPr>
          <p:cNvPr id="6" name="Shape 4"/>
          <p:cNvSpPr/>
          <p:nvPr/>
        </p:nvSpPr>
        <p:spPr>
          <a:xfrm>
            <a:off x="7385447" y="1354098"/>
            <a:ext cx="6753225" cy="1270754"/>
          </a:xfrm>
          <a:prstGeom prst="roundRect">
            <a:avLst>
              <a:gd name="adj" fmla="val 9951"/>
            </a:avLst>
          </a:prstGeom>
          <a:solidFill>
            <a:srgbClr val="282C32"/>
          </a:solidFill>
          <a:ln/>
          <a:effectLst>
            <a:outerShdw blurRad="34290" dist="16510" dir="13500000" algn="bl" rotWithShape="0">
              <a:srgbClr val="FFFFFF">
                <a:alpha val="10000"/>
              </a:srgbClr>
            </a:outerShdw>
          </a:effectLst>
        </p:spPr>
      </p:sp>
      <p:sp>
        <p:nvSpPr>
          <p:cNvPr id="7" name="Text 5"/>
          <p:cNvSpPr/>
          <p:nvPr/>
        </p:nvSpPr>
        <p:spPr>
          <a:xfrm>
            <a:off x="7525941" y="1494592"/>
            <a:ext cx="1848564" cy="231100"/>
          </a:xfrm>
          <a:prstGeom prst="rect">
            <a:avLst/>
          </a:prstGeom>
          <a:noFill/>
          <a:ln/>
        </p:spPr>
        <p:txBody>
          <a:bodyPr wrap="none" lIns="0" tIns="0" rIns="0" bIns="0" rtlCol="0" anchor="t"/>
          <a:lstStyle/>
          <a:p>
            <a:pPr marL="0" indent="0">
              <a:lnSpc>
                <a:spcPts val="1800"/>
              </a:lnSpc>
              <a:buNone/>
            </a:pPr>
            <a:r>
              <a:rPr lang="en-US" sz="1450" b="1" dirty="0">
                <a:solidFill>
                  <a:srgbClr val="EEEFF5"/>
                </a:solidFill>
                <a:latin typeface="Barlow Bold" pitchFamily="34" charset="0"/>
                <a:ea typeface="Barlow Bold" pitchFamily="34" charset="-122"/>
                <a:cs typeface="Barlow Bold" pitchFamily="34" charset="-120"/>
              </a:rPr>
              <a:t>Tech Stack</a:t>
            </a:r>
            <a:endParaRPr lang="en-US" sz="1450" dirty="0"/>
          </a:p>
        </p:txBody>
      </p:sp>
      <p:sp>
        <p:nvSpPr>
          <p:cNvPr id="8" name="Text 6"/>
          <p:cNvSpPr/>
          <p:nvPr/>
        </p:nvSpPr>
        <p:spPr>
          <a:xfrm>
            <a:off x="7525941" y="1809988"/>
            <a:ext cx="6472238" cy="674370"/>
          </a:xfrm>
          <a:prstGeom prst="rect">
            <a:avLst/>
          </a:prstGeom>
          <a:noFill/>
          <a:ln/>
        </p:spPr>
        <p:txBody>
          <a:bodyPr wrap="square" lIns="0" tIns="0" rIns="0" bIns="0" rtlCol="0" anchor="t"/>
          <a:lstStyle/>
          <a:p>
            <a:pPr marL="0" indent="0">
              <a:lnSpc>
                <a:spcPts val="1750"/>
              </a:lnSpc>
              <a:buNone/>
            </a:pPr>
            <a:r>
              <a:rPr lang="en-US" sz="1100" dirty="0">
                <a:solidFill>
                  <a:srgbClr val="EEEFF5"/>
                </a:solidFill>
                <a:latin typeface="Montserrat" pitchFamily="34" charset="0"/>
                <a:ea typeface="Montserrat" pitchFamily="34" charset="-122"/>
                <a:cs typeface="Montserrat" pitchFamily="34" charset="-120"/>
              </a:rPr>
              <a:t>We leverage cutting-edge technologies: convolutional neural networks (CNNs), recurrent neural networks (RNNs), and MediaPipe, along with OpenCV for image processing and Flask/JS for UI, ensuring accurate and robust translation.</a:t>
            </a:r>
            <a:endParaRPr lang="en-US" sz="1100" dirty="0"/>
          </a:p>
        </p:txBody>
      </p:sp>
      <p:sp>
        <p:nvSpPr>
          <p:cNvPr id="9" name="Shape 7"/>
          <p:cNvSpPr/>
          <p:nvPr/>
        </p:nvSpPr>
        <p:spPr>
          <a:xfrm>
            <a:off x="491728" y="2765346"/>
            <a:ext cx="6753225" cy="1045964"/>
          </a:xfrm>
          <a:prstGeom prst="roundRect">
            <a:avLst>
              <a:gd name="adj" fmla="val 12089"/>
            </a:avLst>
          </a:prstGeom>
          <a:solidFill>
            <a:srgbClr val="282C32"/>
          </a:solidFill>
          <a:ln/>
          <a:effectLst>
            <a:outerShdw blurRad="34290" dist="16510" dir="13500000" algn="bl" rotWithShape="0">
              <a:srgbClr val="FFFFFF">
                <a:alpha val="10000"/>
              </a:srgbClr>
            </a:outerShdw>
          </a:effectLst>
        </p:spPr>
      </p:sp>
      <p:sp>
        <p:nvSpPr>
          <p:cNvPr id="10" name="Text 8"/>
          <p:cNvSpPr/>
          <p:nvPr/>
        </p:nvSpPr>
        <p:spPr>
          <a:xfrm>
            <a:off x="632222" y="2905839"/>
            <a:ext cx="1848564" cy="231100"/>
          </a:xfrm>
          <a:prstGeom prst="rect">
            <a:avLst/>
          </a:prstGeom>
          <a:noFill/>
          <a:ln/>
        </p:spPr>
        <p:txBody>
          <a:bodyPr wrap="none" lIns="0" tIns="0" rIns="0" bIns="0" rtlCol="0" anchor="t"/>
          <a:lstStyle/>
          <a:p>
            <a:pPr marL="0" indent="0">
              <a:lnSpc>
                <a:spcPts val="1800"/>
              </a:lnSpc>
              <a:buNone/>
            </a:pPr>
            <a:r>
              <a:rPr lang="en-US" sz="1450" b="1" dirty="0">
                <a:solidFill>
                  <a:srgbClr val="EEEFF5"/>
                </a:solidFill>
                <a:latin typeface="Barlow Bold" pitchFamily="34" charset="0"/>
                <a:ea typeface="Barlow Bold" pitchFamily="34" charset="-122"/>
                <a:cs typeface="Barlow Bold" pitchFamily="34" charset="-120"/>
              </a:rPr>
              <a:t>Multimodal Output</a:t>
            </a:r>
            <a:endParaRPr lang="en-US" sz="1450" dirty="0"/>
          </a:p>
        </p:txBody>
      </p:sp>
      <p:sp>
        <p:nvSpPr>
          <p:cNvPr id="11" name="Text 9"/>
          <p:cNvSpPr/>
          <p:nvPr/>
        </p:nvSpPr>
        <p:spPr>
          <a:xfrm>
            <a:off x="632222" y="3221236"/>
            <a:ext cx="6472238" cy="449580"/>
          </a:xfrm>
          <a:prstGeom prst="rect">
            <a:avLst/>
          </a:prstGeom>
          <a:noFill/>
          <a:ln/>
        </p:spPr>
        <p:txBody>
          <a:bodyPr wrap="square" lIns="0" tIns="0" rIns="0" bIns="0" rtlCol="0" anchor="t"/>
          <a:lstStyle/>
          <a:p>
            <a:pPr marL="0" indent="0">
              <a:lnSpc>
                <a:spcPts val="1750"/>
              </a:lnSpc>
              <a:buNone/>
            </a:pPr>
            <a:r>
              <a:rPr lang="en-US" sz="1100" dirty="0">
                <a:solidFill>
                  <a:srgbClr val="EEEFF5"/>
                </a:solidFill>
                <a:latin typeface="Montserrat" pitchFamily="34" charset="0"/>
                <a:ea typeface="Montserrat" pitchFamily="34" charset="-122"/>
                <a:cs typeface="Montserrat" pitchFamily="34" charset="-120"/>
              </a:rPr>
              <a:t>For comprehensive communication, our system generates both text and speech translations, catering to diverse user preferences and accessibility needs.</a:t>
            </a:r>
            <a:endParaRPr lang="en-US" sz="1100" dirty="0"/>
          </a:p>
        </p:txBody>
      </p:sp>
      <p:sp>
        <p:nvSpPr>
          <p:cNvPr id="12" name="Shape 10"/>
          <p:cNvSpPr/>
          <p:nvPr/>
        </p:nvSpPr>
        <p:spPr>
          <a:xfrm>
            <a:off x="7385447" y="2765346"/>
            <a:ext cx="6753225" cy="1045964"/>
          </a:xfrm>
          <a:prstGeom prst="roundRect">
            <a:avLst>
              <a:gd name="adj" fmla="val 12089"/>
            </a:avLst>
          </a:prstGeom>
          <a:solidFill>
            <a:srgbClr val="282C32"/>
          </a:solidFill>
          <a:ln/>
          <a:effectLst>
            <a:outerShdw blurRad="34290" dist="16510" dir="13500000" algn="bl" rotWithShape="0">
              <a:srgbClr val="FFFFFF">
                <a:alpha val="10000"/>
              </a:srgbClr>
            </a:outerShdw>
          </a:effectLst>
        </p:spPr>
      </p:sp>
      <p:sp>
        <p:nvSpPr>
          <p:cNvPr id="13" name="Text 11"/>
          <p:cNvSpPr/>
          <p:nvPr/>
        </p:nvSpPr>
        <p:spPr>
          <a:xfrm>
            <a:off x="7525941" y="2905839"/>
            <a:ext cx="1957983" cy="231100"/>
          </a:xfrm>
          <a:prstGeom prst="rect">
            <a:avLst/>
          </a:prstGeom>
          <a:noFill/>
          <a:ln/>
        </p:spPr>
        <p:txBody>
          <a:bodyPr wrap="none" lIns="0" tIns="0" rIns="0" bIns="0" rtlCol="0" anchor="t"/>
          <a:lstStyle/>
          <a:p>
            <a:pPr marL="0" indent="0">
              <a:lnSpc>
                <a:spcPts val="1800"/>
              </a:lnSpc>
              <a:buNone/>
            </a:pPr>
            <a:r>
              <a:rPr lang="en-US" sz="1450" b="1" dirty="0">
                <a:solidFill>
                  <a:srgbClr val="EEEFF5"/>
                </a:solidFill>
                <a:latin typeface="Barlow Bold" pitchFamily="34" charset="0"/>
                <a:ea typeface="Barlow Bold" pitchFamily="34" charset="-122"/>
                <a:cs typeface="Barlow Bold" pitchFamily="34" charset="-120"/>
              </a:rPr>
              <a:t>Scalability and Diversity</a:t>
            </a:r>
            <a:endParaRPr lang="en-US" sz="1450" dirty="0"/>
          </a:p>
        </p:txBody>
      </p:sp>
      <p:sp>
        <p:nvSpPr>
          <p:cNvPr id="14" name="Text 12"/>
          <p:cNvSpPr/>
          <p:nvPr/>
        </p:nvSpPr>
        <p:spPr>
          <a:xfrm>
            <a:off x="7525941" y="3221236"/>
            <a:ext cx="6472238" cy="449580"/>
          </a:xfrm>
          <a:prstGeom prst="rect">
            <a:avLst/>
          </a:prstGeom>
          <a:noFill/>
          <a:ln/>
        </p:spPr>
        <p:txBody>
          <a:bodyPr wrap="square" lIns="0" tIns="0" rIns="0" bIns="0" rtlCol="0" anchor="t"/>
          <a:lstStyle/>
          <a:p>
            <a:pPr marL="0" indent="0">
              <a:lnSpc>
                <a:spcPts val="1750"/>
              </a:lnSpc>
              <a:buNone/>
            </a:pPr>
            <a:r>
              <a:rPr lang="en-US" sz="1100" dirty="0">
                <a:solidFill>
                  <a:srgbClr val="EEEFF5"/>
                </a:solidFill>
                <a:latin typeface="Montserrat" pitchFamily="34" charset="0"/>
                <a:ea typeface="Montserrat" pitchFamily="34" charset="-122"/>
                <a:cs typeface="Montserrat" pitchFamily="34" charset="-120"/>
              </a:rPr>
              <a:t>Our scalable architecture supports various sign languages, promoting global inclusivity and adaptability to diverse communities.</a:t>
            </a:r>
            <a:endParaRPr lang="en-US" sz="1100" dirty="0"/>
          </a:p>
        </p:txBody>
      </p:sp>
      <p:pic>
        <p:nvPicPr>
          <p:cNvPr id="15" name="Image 0" descr="preencoded.png"/>
          <p:cNvPicPr>
            <a:picLocks noChangeAspect="1"/>
          </p:cNvPicPr>
          <p:nvPr/>
        </p:nvPicPr>
        <p:blipFill>
          <a:blip r:embed="rId3"/>
          <a:stretch>
            <a:fillRect/>
          </a:stretch>
        </p:blipFill>
        <p:spPr>
          <a:xfrm>
            <a:off x="3495437" y="3969306"/>
            <a:ext cx="7639526" cy="3266480"/>
          </a:xfrm>
          <a:prstGeom prst="rect">
            <a:avLst/>
          </a:prstGeom>
        </p:spPr>
      </p:pic>
      <p:sp>
        <p:nvSpPr>
          <p:cNvPr id="16" name="Text 13"/>
          <p:cNvSpPr/>
          <p:nvPr/>
        </p:nvSpPr>
        <p:spPr>
          <a:xfrm>
            <a:off x="491728" y="7393781"/>
            <a:ext cx="13646944" cy="224790"/>
          </a:xfrm>
          <a:prstGeom prst="rect">
            <a:avLst/>
          </a:prstGeom>
          <a:noFill/>
          <a:ln/>
        </p:spPr>
        <p:txBody>
          <a:bodyPr wrap="none" lIns="0" tIns="0" rIns="0" bIns="0" rtlCol="0" anchor="t"/>
          <a:lstStyle/>
          <a:p>
            <a:pPr marL="0" indent="0">
              <a:lnSpc>
                <a:spcPts val="1750"/>
              </a:lnSpc>
              <a:buNone/>
            </a:pP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4231" y="405289"/>
            <a:ext cx="3867031" cy="483394"/>
          </a:xfrm>
          <a:prstGeom prst="rect">
            <a:avLst/>
          </a:prstGeom>
          <a:noFill/>
          <a:ln/>
        </p:spPr>
        <p:txBody>
          <a:bodyPr wrap="none" lIns="0" tIns="0" rIns="0" bIns="0" rtlCol="0" anchor="t"/>
          <a:lstStyle/>
          <a:p>
            <a:pPr marL="0" indent="0">
              <a:lnSpc>
                <a:spcPts val="3800"/>
              </a:lnSpc>
              <a:buNone/>
            </a:pPr>
            <a:r>
              <a:rPr lang="en-US" sz="3000" b="1" dirty="0">
                <a:solidFill>
                  <a:srgbClr val="9998FF"/>
                </a:solidFill>
                <a:latin typeface="Barlow Bold" pitchFamily="34" charset="0"/>
                <a:ea typeface="Barlow Bold" pitchFamily="34" charset="-122"/>
                <a:cs typeface="Barlow Bold" pitchFamily="34" charset="-120"/>
              </a:rPr>
              <a:t>How It Works</a:t>
            </a:r>
            <a:endParaRPr lang="en-US" sz="3000" dirty="0"/>
          </a:p>
        </p:txBody>
      </p:sp>
      <p:sp>
        <p:nvSpPr>
          <p:cNvPr id="3" name="Shape 1"/>
          <p:cNvSpPr/>
          <p:nvPr/>
        </p:nvSpPr>
        <p:spPr>
          <a:xfrm>
            <a:off x="514231" y="2643664"/>
            <a:ext cx="13601938" cy="15240"/>
          </a:xfrm>
          <a:prstGeom prst="roundRect">
            <a:avLst>
              <a:gd name="adj" fmla="val 867816"/>
            </a:avLst>
          </a:prstGeom>
          <a:solidFill>
            <a:srgbClr val="60646A"/>
          </a:solidFill>
          <a:ln/>
        </p:spPr>
      </p:sp>
      <p:sp>
        <p:nvSpPr>
          <p:cNvPr id="4" name="Shape 2"/>
          <p:cNvSpPr/>
          <p:nvPr/>
        </p:nvSpPr>
        <p:spPr>
          <a:xfrm>
            <a:off x="3870246" y="2129492"/>
            <a:ext cx="15240" cy="514231"/>
          </a:xfrm>
          <a:prstGeom prst="roundRect">
            <a:avLst>
              <a:gd name="adj" fmla="val 867816"/>
            </a:avLst>
          </a:prstGeom>
          <a:solidFill>
            <a:srgbClr val="60646A"/>
          </a:solidFill>
          <a:ln/>
        </p:spPr>
      </p:sp>
      <p:sp>
        <p:nvSpPr>
          <p:cNvPr id="5" name="Shape 3"/>
          <p:cNvSpPr/>
          <p:nvPr/>
        </p:nvSpPr>
        <p:spPr>
          <a:xfrm>
            <a:off x="3712607" y="2478345"/>
            <a:ext cx="330637" cy="330637"/>
          </a:xfrm>
          <a:prstGeom prst="roundRect">
            <a:avLst>
              <a:gd name="adj" fmla="val 40000"/>
            </a:avLst>
          </a:prstGeom>
          <a:solidFill>
            <a:srgbClr val="282C32"/>
          </a:solidFill>
          <a:ln/>
          <a:effectLst>
            <a:outerShdw blurRad="35560" dist="17780" dir="13500000" algn="bl" rotWithShape="0">
              <a:srgbClr val="FFFFFF">
                <a:alpha val="10000"/>
              </a:srgbClr>
            </a:outerShdw>
          </a:effectLst>
        </p:spPr>
      </p:sp>
      <p:sp>
        <p:nvSpPr>
          <p:cNvPr id="6" name="Text 4"/>
          <p:cNvSpPr/>
          <p:nvPr/>
        </p:nvSpPr>
        <p:spPr>
          <a:xfrm>
            <a:off x="3836789" y="2527637"/>
            <a:ext cx="82153" cy="232053"/>
          </a:xfrm>
          <a:prstGeom prst="rect">
            <a:avLst/>
          </a:prstGeom>
          <a:noFill/>
          <a:ln/>
        </p:spPr>
        <p:txBody>
          <a:bodyPr wrap="none" lIns="0" tIns="0" rIns="0" bIns="0" rtlCol="0" anchor="t"/>
          <a:lstStyle/>
          <a:p>
            <a:pPr marL="0" indent="0" algn="ctr">
              <a:lnSpc>
                <a:spcPts val="1800"/>
              </a:lnSpc>
              <a:buNone/>
            </a:pPr>
            <a:r>
              <a:rPr lang="en-US" sz="1800" b="1" dirty="0">
                <a:solidFill>
                  <a:srgbClr val="EEEFF5"/>
                </a:solidFill>
                <a:latin typeface="Barlow Bold" pitchFamily="34" charset="0"/>
                <a:ea typeface="Barlow Bold" pitchFamily="34" charset="-122"/>
                <a:cs typeface="Barlow Bold" pitchFamily="34" charset="-120"/>
              </a:rPr>
              <a:t>1</a:t>
            </a:r>
            <a:endParaRPr lang="en-US" sz="1800" dirty="0"/>
          </a:p>
        </p:txBody>
      </p:sp>
      <p:sp>
        <p:nvSpPr>
          <p:cNvPr id="7" name="Text 5"/>
          <p:cNvSpPr/>
          <p:nvPr/>
        </p:nvSpPr>
        <p:spPr>
          <a:xfrm>
            <a:off x="2911197" y="1182529"/>
            <a:ext cx="1933456" cy="241697"/>
          </a:xfrm>
          <a:prstGeom prst="rect">
            <a:avLst/>
          </a:prstGeom>
          <a:noFill/>
          <a:ln/>
        </p:spPr>
        <p:txBody>
          <a:bodyPr wrap="none" lIns="0" tIns="0" rIns="0" bIns="0" rtlCol="0" anchor="t"/>
          <a:lstStyle/>
          <a:p>
            <a:pPr marL="0" indent="0" algn="ctr">
              <a:lnSpc>
                <a:spcPts val="1900"/>
              </a:lnSpc>
              <a:buNone/>
            </a:pPr>
            <a:r>
              <a:rPr lang="en-US" sz="1500" b="1" dirty="0">
                <a:solidFill>
                  <a:srgbClr val="EEEFF5"/>
                </a:solidFill>
                <a:latin typeface="Barlow Bold" pitchFamily="34" charset="0"/>
                <a:ea typeface="Barlow Bold" pitchFamily="34" charset="-122"/>
                <a:cs typeface="Barlow Bold" pitchFamily="34" charset="-120"/>
              </a:rPr>
              <a:t>1. Data Preprocessing</a:t>
            </a:r>
            <a:endParaRPr lang="en-US" sz="1500" dirty="0"/>
          </a:p>
        </p:txBody>
      </p:sp>
      <p:sp>
        <p:nvSpPr>
          <p:cNvPr id="8" name="Text 6"/>
          <p:cNvSpPr/>
          <p:nvPr/>
        </p:nvSpPr>
        <p:spPr>
          <a:xfrm>
            <a:off x="661154" y="1512332"/>
            <a:ext cx="6433661" cy="470059"/>
          </a:xfrm>
          <a:prstGeom prst="rect">
            <a:avLst/>
          </a:prstGeom>
          <a:noFill/>
          <a:ln/>
        </p:spPr>
        <p:txBody>
          <a:bodyPr wrap="square" lIns="0" tIns="0" rIns="0" bIns="0" rtlCol="0" anchor="t"/>
          <a:lstStyle/>
          <a:p>
            <a:pPr marL="0" indent="0" algn="ctr">
              <a:lnSpc>
                <a:spcPts val="1850"/>
              </a:lnSpc>
              <a:buNone/>
            </a:pPr>
            <a:r>
              <a:rPr lang="en-US" sz="1150" dirty="0">
                <a:solidFill>
                  <a:srgbClr val="EEEFF5"/>
                </a:solidFill>
                <a:latin typeface="Montserrat" pitchFamily="34" charset="0"/>
                <a:ea typeface="Montserrat" pitchFamily="34" charset="-122"/>
                <a:cs typeface="Montserrat" pitchFamily="34" charset="-120"/>
              </a:rPr>
              <a:t>Sign language data is prepared for analysis. Video normalization, frame segmentation, and landmark extraction are key steps.</a:t>
            </a:r>
            <a:endParaRPr lang="en-US" sz="1150" dirty="0"/>
          </a:p>
        </p:txBody>
      </p:sp>
      <p:sp>
        <p:nvSpPr>
          <p:cNvPr id="9" name="Shape 7"/>
          <p:cNvSpPr/>
          <p:nvPr/>
        </p:nvSpPr>
        <p:spPr>
          <a:xfrm>
            <a:off x="7307461" y="2643604"/>
            <a:ext cx="15240" cy="514231"/>
          </a:xfrm>
          <a:prstGeom prst="roundRect">
            <a:avLst>
              <a:gd name="adj" fmla="val 867816"/>
            </a:avLst>
          </a:prstGeom>
          <a:solidFill>
            <a:srgbClr val="60646A"/>
          </a:solidFill>
          <a:ln/>
        </p:spPr>
      </p:sp>
      <p:sp>
        <p:nvSpPr>
          <p:cNvPr id="10" name="Shape 8"/>
          <p:cNvSpPr/>
          <p:nvPr/>
        </p:nvSpPr>
        <p:spPr>
          <a:xfrm>
            <a:off x="7149822" y="2478345"/>
            <a:ext cx="330637" cy="330637"/>
          </a:xfrm>
          <a:prstGeom prst="roundRect">
            <a:avLst>
              <a:gd name="adj" fmla="val 40000"/>
            </a:avLst>
          </a:prstGeom>
          <a:solidFill>
            <a:srgbClr val="282C32"/>
          </a:solidFill>
          <a:ln/>
          <a:effectLst>
            <a:outerShdw blurRad="35560" dist="17780" dir="13500000" algn="bl" rotWithShape="0">
              <a:srgbClr val="FFFFFF">
                <a:alpha val="10000"/>
              </a:srgbClr>
            </a:outerShdw>
          </a:effectLst>
        </p:spPr>
      </p:sp>
      <p:sp>
        <p:nvSpPr>
          <p:cNvPr id="11" name="Text 9"/>
          <p:cNvSpPr/>
          <p:nvPr/>
        </p:nvSpPr>
        <p:spPr>
          <a:xfrm>
            <a:off x="7250192" y="2527637"/>
            <a:ext cx="129897" cy="232053"/>
          </a:xfrm>
          <a:prstGeom prst="rect">
            <a:avLst/>
          </a:prstGeom>
          <a:noFill/>
          <a:ln/>
        </p:spPr>
        <p:txBody>
          <a:bodyPr wrap="none" lIns="0" tIns="0" rIns="0" bIns="0" rtlCol="0" anchor="t"/>
          <a:lstStyle/>
          <a:p>
            <a:pPr marL="0" indent="0" algn="ctr">
              <a:lnSpc>
                <a:spcPts val="1800"/>
              </a:lnSpc>
              <a:buNone/>
            </a:pPr>
            <a:r>
              <a:rPr lang="en-US" sz="1800" b="1" dirty="0">
                <a:solidFill>
                  <a:srgbClr val="EEEFF5"/>
                </a:solidFill>
                <a:latin typeface="Barlow Bold" pitchFamily="34" charset="0"/>
                <a:ea typeface="Barlow Bold" pitchFamily="34" charset="-122"/>
                <a:cs typeface="Barlow Bold" pitchFamily="34" charset="-120"/>
              </a:rPr>
              <a:t>2</a:t>
            </a:r>
            <a:endParaRPr lang="en-US" sz="1800" dirty="0"/>
          </a:p>
        </p:txBody>
      </p:sp>
      <p:sp>
        <p:nvSpPr>
          <p:cNvPr id="12" name="Text 10"/>
          <p:cNvSpPr/>
          <p:nvPr/>
        </p:nvSpPr>
        <p:spPr>
          <a:xfrm>
            <a:off x="6274832" y="3304937"/>
            <a:ext cx="2080617" cy="241697"/>
          </a:xfrm>
          <a:prstGeom prst="rect">
            <a:avLst/>
          </a:prstGeom>
          <a:noFill/>
          <a:ln/>
        </p:spPr>
        <p:txBody>
          <a:bodyPr wrap="none" lIns="0" tIns="0" rIns="0" bIns="0" rtlCol="0" anchor="t"/>
          <a:lstStyle/>
          <a:p>
            <a:pPr marL="0" indent="0" algn="ctr">
              <a:lnSpc>
                <a:spcPts val="1900"/>
              </a:lnSpc>
              <a:buNone/>
            </a:pPr>
            <a:r>
              <a:rPr lang="en-US" sz="1500" b="1" dirty="0">
                <a:solidFill>
                  <a:srgbClr val="EEEFF5"/>
                </a:solidFill>
                <a:latin typeface="Barlow Bold" pitchFamily="34" charset="0"/>
                <a:ea typeface="Barlow Bold" pitchFamily="34" charset="-122"/>
                <a:cs typeface="Barlow Bold" pitchFamily="34" charset="-120"/>
              </a:rPr>
              <a:t>2. Deep Learning Models</a:t>
            </a:r>
            <a:endParaRPr lang="en-US" sz="1500" dirty="0"/>
          </a:p>
        </p:txBody>
      </p:sp>
      <p:sp>
        <p:nvSpPr>
          <p:cNvPr id="13" name="Text 11"/>
          <p:cNvSpPr/>
          <p:nvPr/>
        </p:nvSpPr>
        <p:spPr>
          <a:xfrm>
            <a:off x="4098369" y="3634740"/>
            <a:ext cx="6433661" cy="470059"/>
          </a:xfrm>
          <a:prstGeom prst="rect">
            <a:avLst/>
          </a:prstGeom>
          <a:noFill/>
          <a:ln/>
        </p:spPr>
        <p:txBody>
          <a:bodyPr wrap="square" lIns="0" tIns="0" rIns="0" bIns="0" rtlCol="0" anchor="t"/>
          <a:lstStyle/>
          <a:p>
            <a:pPr marL="0" indent="0" algn="ctr">
              <a:lnSpc>
                <a:spcPts val="1850"/>
              </a:lnSpc>
              <a:buNone/>
            </a:pPr>
            <a:r>
              <a:rPr lang="en-US" sz="1150" dirty="0">
                <a:solidFill>
                  <a:srgbClr val="EEEFF5"/>
                </a:solidFill>
                <a:latin typeface="Montserrat" pitchFamily="34" charset="0"/>
                <a:ea typeface="Montserrat" pitchFamily="34" charset="-122"/>
                <a:cs typeface="Montserrat" pitchFamily="34" charset="-120"/>
              </a:rPr>
              <a:t>CNNs analyze spatial hand gestures, while RNNs process temporal sequences. Models are trained on large datasets.</a:t>
            </a:r>
            <a:endParaRPr lang="en-US" sz="1150" dirty="0"/>
          </a:p>
        </p:txBody>
      </p:sp>
      <p:sp>
        <p:nvSpPr>
          <p:cNvPr id="14" name="Shape 12"/>
          <p:cNvSpPr/>
          <p:nvPr/>
        </p:nvSpPr>
        <p:spPr>
          <a:xfrm>
            <a:off x="10744676" y="2129492"/>
            <a:ext cx="15240" cy="514231"/>
          </a:xfrm>
          <a:prstGeom prst="roundRect">
            <a:avLst>
              <a:gd name="adj" fmla="val 867816"/>
            </a:avLst>
          </a:prstGeom>
          <a:solidFill>
            <a:srgbClr val="60646A"/>
          </a:solidFill>
          <a:ln/>
        </p:spPr>
      </p:sp>
      <p:sp>
        <p:nvSpPr>
          <p:cNvPr id="15" name="Shape 13"/>
          <p:cNvSpPr/>
          <p:nvPr/>
        </p:nvSpPr>
        <p:spPr>
          <a:xfrm>
            <a:off x="10587038" y="2478345"/>
            <a:ext cx="330637" cy="330637"/>
          </a:xfrm>
          <a:prstGeom prst="roundRect">
            <a:avLst>
              <a:gd name="adj" fmla="val 40000"/>
            </a:avLst>
          </a:prstGeom>
          <a:solidFill>
            <a:srgbClr val="282C32"/>
          </a:solidFill>
          <a:ln/>
          <a:effectLst>
            <a:outerShdw blurRad="35560" dist="17780" dir="13500000" algn="bl" rotWithShape="0">
              <a:srgbClr val="FFFFFF">
                <a:alpha val="10000"/>
              </a:srgbClr>
            </a:outerShdw>
          </a:effectLst>
        </p:spPr>
      </p:sp>
      <p:sp>
        <p:nvSpPr>
          <p:cNvPr id="16" name="Text 14"/>
          <p:cNvSpPr/>
          <p:nvPr/>
        </p:nvSpPr>
        <p:spPr>
          <a:xfrm>
            <a:off x="10689669" y="2527637"/>
            <a:ext cx="125254" cy="232053"/>
          </a:xfrm>
          <a:prstGeom prst="rect">
            <a:avLst/>
          </a:prstGeom>
          <a:noFill/>
          <a:ln/>
        </p:spPr>
        <p:txBody>
          <a:bodyPr wrap="none" lIns="0" tIns="0" rIns="0" bIns="0" rtlCol="0" anchor="t"/>
          <a:lstStyle/>
          <a:p>
            <a:pPr marL="0" indent="0" algn="ctr">
              <a:lnSpc>
                <a:spcPts val="1800"/>
              </a:lnSpc>
              <a:buNone/>
            </a:pPr>
            <a:r>
              <a:rPr lang="en-US" sz="1800" b="1" dirty="0">
                <a:solidFill>
                  <a:srgbClr val="EEEFF5"/>
                </a:solidFill>
                <a:latin typeface="Barlow Bold" pitchFamily="34" charset="0"/>
                <a:ea typeface="Barlow Bold" pitchFamily="34" charset="-122"/>
                <a:cs typeface="Barlow Bold" pitchFamily="34" charset="-120"/>
              </a:rPr>
              <a:t>3</a:t>
            </a:r>
            <a:endParaRPr lang="en-US" sz="1800" dirty="0"/>
          </a:p>
        </p:txBody>
      </p:sp>
      <p:sp>
        <p:nvSpPr>
          <p:cNvPr id="17" name="Text 15"/>
          <p:cNvSpPr/>
          <p:nvPr/>
        </p:nvSpPr>
        <p:spPr>
          <a:xfrm>
            <a:off x="9545479" y="1182529"/>
            <a:ext cx="2413754" cy="241697"/>
          </a:xfrm>
          <a:prstGeom prst="rect">
            <a:avLst/>
          </a:prstGeom>
          <a:noFill/>
          <a:ln/>
        </p:spPr>
        <p:txBody>
          <a:bodyPr wrap="none" lIns="0" tIns="0" rIns="0" bIns="0" rtlCol="0" anchor="t"/>
          <a:lstStyle/>
          <a:p>
            <a:pPr marL="0" indent="0" algn="ctr">
              <a:lnSpc>
                <a:spcPts val="1900"/>
              </a:lnSpc>
              <a:buNone/>
            </a:pPr>
            <a:r>
              <a:rPr lang="en-US" sz="1500" b="1" dirty="0">
                <a:solidFill>
                  <a:srgbClr val="EEEFF5"/>
                </a:solidFill>
                <a:latin typeface="Barlow Bold" pitchFamily="34" charset="0"/>
                <a:ea typeface="Barlow Bold" pitchFamily="34" charset="-122"/>
                <a:cs typeface="Barlow Bold" pitchFamily="34" charset="-120"/>
              </a:rPr>
              <a:t>3. User Interface Integration</a:t>
            </a:r>
            <a:endParaRPr lang="en-US" sz="1500" dirty="0"/>
          </a:p>
        </p:txBody>
      </p:sp>
      <p:sp>
        <p:nvSpPr>
          <p:cNvPr id="18" name="Text 16"/>
          <p:cNvSpPr/>
          <p:nvPr/>
        </p:nvSpPr>
        <p:spPr>
          <a:xfrm>
            <a:off x="7535585" y="1512332"/>
            <a:ext cx="6433661" cy="470059"/>
          </a:xfrm>
          <a:prstGeom prst="rect">
            <a:avLst/>
          </a:prstGeom>
          <a:noFill/>
          <a:ln/>
        </p:spPr>
        <p:txBody>
          <a:bodyPr wrap="square" lIns="0" tIns="0" rIns="0" bIns="0" rtlCol="0" anchor="t"/>
          <a:lstStyle/>
          <a:p>
            <a:pPr marL="0" indent="0" algn="ctr">
              <a:lnSpc>
                <a:spcPts val="1850"/>
              </a:lnSpc>
              <a:buNone/>
            </a:pPr>
            <a:r>
              <a:rPr lang="en-US" sz="1150" dirty="0">
                <a:solidFill>
                  <a:srgbClr val="EEEFF5"/>
                </a:solidFill>
                <a:latin typeface="Montserrat" pitchFamily="34" charset="0"/>
                <a:ea typeface="Montserrat" pitchFamily="34" charset="-122"/>
                <a:cs typeface="Montserrat" pitchFamily="34" charset="-120"/>
              </a:rPr>
              <a:t>A Python Flask backend manages data processing. A React.js frontend allows user interaction. AWS deployment ensures scalability.</a:t>
            </a:r>
            <a:endParaRPr lang="en-US" sz="1150" dirty="0"/>
          </a:p>
        </p:txBody>
      </p:sp>
      <p:pic>
        <p:nvPicPr>
          <p:cNvPr id="19" name="Image 0" descr="preencoded.png"/>
          <p:cNvPicPr>
            <a:picLocks noChangeAspect="1"/>
          </p:cNvPicPr>
          <p:nvPr/>
        </p:nvPicPr>
        <p:blipFill>
          <a:blip r:embed="rId3"/>
          <a:stretch>
            <a:fillRect/>
          </a:stretch>
        </p:blipFill>
        <p:spPr>
          <a:xfrm>
            <a:off x="4432102" y="4270058"/>
            <a:ext cx="5766197" cy="35542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96619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at a Glance</a:t>
            </a:r>
            <a:endParaRPr lang="en-US" sz="4450" dirty="0"/>
          </a:p>
        </p:txBody>
      </p:sp>
      <p:sp>
        <p:nvSpPr>
          <p:cNvPr id="3" name="Text 1"/>
          <p:cNvSpPr/>
          <p:nvPr/>
        </p:nvSpPr>
        <p:spPr>
          <a:xfrm>
            <a:off x="758309" y="322040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How2Sign Dataset</a:t>
            </a:r>
            <a:endParaRPr lang="en-US" sz="2200" dirty="0"/>
          </a:p>
        </p:txBody>
      </p:sp>
      <p:sp>
        <p:nvSpPr>
          <p:cNvPr id="4" name="Text 2"/>
          <p:cNvSpPr/>
          <p:nvPr/>
        </p:nvSpPr>
        <p:spPr>
          <a:xfrm>
            <a:off x="758309" y="3793212"/>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How2Sign dataset comprises a vast collection of sign language videos, encompassing over 13.5 million frames with size of 290 GB</a:t>
            </a:r>
            <a:endParaRPr lang="en-US" sz="1700" dirty="0"/>
          </a:p>
        </p:txBody>
      </p:sp>
      <p:sp>
        <p:nvSpPr>
          <p:cNvPr id="5" name="Text 3"/>
          <p:cNvSpPr/>
          <p:nvPr/>
        </p:nvSpPr>
        <p:spPr>
          <a:xfrm>
            <a:off x="758309" y="5028248"/>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These videos provide rich visual information for training models, including depth information, hand landmarks, and corresponding translations.</a:t>
            </a:r>
            <a:endParaRPr lang="en-US" sz="1700" dirty="0"/>
          </a:p>
        </p:txBody>
      </p:sp>
      <p:sp>
        <p:nvSpPr>
          <p:cNvPr id="6" name="Text 4"/>
          <p:cNvSpPr/>
          <p:nvPr/>
        </p:nvSpPr>
        <p:spPr>
          <a:xfrm>
            <a:off x="7587139" y="3220403"/>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Barlow Bold" pitchFamily="34" charset="0"/>
                <a:ea typeface="Barlow Bold" pitchFamily="34" charset="-122"/>
                <a:cs typeface="Barlow Bold" pitchFamily="34" charset="-120"/>
              </a:rPr>
              <a:t>Data Split</a:t>
            </a:r>
            <a:endParaRPr lang="en-US" sz="2200" dirty="0"/>
          </a:p>
        </p:txBody>
      </p:sp>
      <p:sp>
        <p:nvSpPr>
          <p:cNvPr id="7" name="Text 5"/>
          <p:cNvSpPr/>
          <p:nvPr/>
        </p:nvSpPr>
        <p:spPr>
          <a:xfrm>
            <a:off x="7587139" y="3793212"/>
            <a:ext cx="629257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dataset is meticulously divided for model training, validation, and testing.</a:t>
            </a:r>
            <a:endParaRPr lang="en-US" sz="1700" dirty="0"/>
          </a:p>
        </p:txBody>
      </p:sp>
      <p:sp>
        <p:nvSpPr>
          <p:cNvPr id="8" name="Text 6"/>
          <p:cNvSpPr/>
          <p:nvPr/>
        </p:nvSpPr>
        <p:spPr>
          <a:xfrm>
            <a:off x="7587139" y="4681538"/>
            <a:ext cx="629257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training set encompasses 80% of the data, while validation and testing sets each account for 10%.</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186101"/>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Performance Metrics</a:t>
            </a:r>
            <a:endParaRPr lang="en-US" sz="4450" dirty="0"/>
          </a:p>
        </p:txBody>
      </p:sp>
      <p:sp>
        <p:nvSpPr>
          <p:cNvPr id="4" name="Text 1"/>
          <p:cNvSpPr/>
          <p:nvPr/>
        </p:nvSpPr>
        <p:spPr>
          <a:xfrm>
            <a:off x="758309" y="5170527"/>
            <a:ext cx="358866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High Accuracy and Precision</a:t>
            </a:r>
            <a:endParaRPr lang="en-US" sz="2200" dirty="0"/>
          </a:p>
        </p:txBody>
      </p:sp>
      <p:sp>
        <p:nvSpPr>
          <p:cNvPr id="5" name="Text 2"/>
          <p:cNvSpPr/>
          <p:nvPr/>
        </p:nvSpPr>
        <p:spPr>
          <a:xfrm>
            <a:off x="758309" y="5656659"/>
            <a:ext cx="4154567"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Our model demonstrates consistently high accuracy, precision, and recall, indicating its ability to correctly identify sign language gestures.</a:t>
            </a:r>
            <a:endParaRPr lang="en-US" sz="1700" dirty="0"/>
          </a:p>
        </p:txBody>
      </p:sp>
      <p:sp>
        <p:nvSpPr>
          <p:cNvPr id="7" name="Text 3"/>
          <p:cNvSpPr/>
          <p:nvPr/>
        </p:nvSpPr>
        <p:spPr>
          <a:xfrm>
            <a:off x="5237798" y="517052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Low Word Error Rate</a:t>
            </a:r>
            <a:endParaRPr lang="en-US" sz="2200" dirty="0"/>
          </a:p>
        </p:txBody>
      </p:sp>
      <p:sp>
        <p:nvSpPr>
          <p:cNvPr id="8" name="Text 4"/>
          <p:cNvSpPr/>
          <p:nvPr/>
        </p:nvSpPr>
        <p:spPr>
          <a:xfrm>
            <a:off x="5237798" y="5656659"/>
            <a:ext cx="4154686"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Word Error Rate (WER) is relatively low, showcasing the model's proficiency in accurately transcribing sign language into text or speech.</a:t>
            </a:r>
            <a:endParaRPr lang="en-US" sz="1700" dirty="0"/>
          </a:p>
        </p:txBody>
      </p:sp>
      <p:sp>
        <p:nvSpPr>
          <p:cNvPr id="10" name="Text 5"/>
          <p:cNvSpPr/>
          <p:nvPr/>
        </p:nvSpPr>
        <p:spPr>
          <a:xfrm>
            <a:off x="9717405" y="5170527"/>
            <a:ext cx="2993469" cy="356235"/>
          </a:xfrm>
          <a:prstGeom prst="rect">
            <a:avLst/>
          </a:prstGeom>
          <a:noFill/>
          <a:ln/>
        </p:spPr>
        <p:txBody>
          <a:bodyPr wrap="none" lIns="0" tIns="0" rIns="0" bIns="0" rtlCol="0" anchor="t"/>
          <a:lstStyle/>
          <a:p>
            <a:pPr marL="0" indent="0" algn="l">
              <a:lnSpc>
                <a:spcPts val="2800"/>
              </a:lnSpc>
              <a:buNone/>
            </a:pPr>
            <a:r>
              <a:rPr lang="en-US" sz="2200" b="1" dirty="0">
                <a:solidFill>
                  <a:srgbClr val="EEEFF5"/>
                </a:solidFill>
                <a:latin typeface="Barlow Bold" pitchFamily="34" charset="0"/>
                <a:ea typeface="Barlow Bold" pitchFamily="34" charset="-122"/>
                <a:cs typeface="Barlow Bold" pitchFamily="34" charset="-120"/>
              </a:rPr>
              <a:t>Real-Time Performance</a:t>
            </a:r>
            <a:endParaRPr lang="en-US" sz="2200" dirty="0"/>
          </a:p>
        </p:txBody>
      </p:sp>
      <p:sp>
        <p:nvSpPr>
          <p:cNvPr id="11" name="Text 6"/>
          <p:cNvSpPr/>
          <p:nvPr/>
        </p:nvSpPr>
        <p:spPr>
          <a:xfrm>
            <a:off x="9717405" y="5656659"/>
            <a:ext cx="4154567" cy="138684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model achieves a high frames per second (FPS) rate with minimal latency, enabling seamless real-time translation of sign language.</a:t>
            </a:r>
            <a:endParaRPr lang="en-US" sz="1700" dirty="0"/>
          </a:p>
        </p:txBody>
      </p:sp>
      <p:pic>
        <p:nvPicPr>
          <p:cNvPr id="13" name="Picture 12">
            <a:extLst>
              <a:ext uri="{FF2B5EF4-FFF2-40B4-BE49-F238E27FC236}">
                <a16:creationId xmlns:a16="http://schemas.microsoft.com/office/drawing/2014/main" id="{0BA54F87-27FB-8913-C09D-95F59EE3201D}"/>
              </a:ext>
            </a:extLst>
          </p:cNvPr>
          <p:cNvPicPr>
            <a:picLocks noChangeAspect="1"/>
          </p:cNvPicPr>
          <p:nvPr/>
        </p:nvPicPr>
        <p:blipFill>
          <a:blip r:embed="rId3"/>
          <a:stretch>
            <a:fillRect/>
          </a:stretch>
        </p:blipFill>
        <p:spPr>
          <a:xfrm>
            <a:off x="758309" y="2177653"/>
            <a:ext cx="4173984" cy="2708553"/>
          </a:xfrm>
          <a:prstGeom prst="rect">
            <a:avLst/>
          </a:prstGeom>
        </p:spPr>
      </p:pic>
      <p:pic>
        <p:nvPicPr>
          <p:cNvPr id="15" name="Picture 14">
            <a:extLst>
              <a:ext uri="{FF2B5EF4-FFF2-40B4-BE49-F238E27FC236}">
                <a16:creationId xmlns:a16="http://schemas.microsoft.com/office/drawing/2014/main" id="{1CCE1942-038D-8CD6-1FE8-14448730C43D}"/>
              </a:ext>
            </a:extLst>
          </p:cNvPr>
          <p:cNvPicPr>
            <a:picLocks noChangeAspect="1"/>
          </p:cNvPicPr>
          <p:nvPr/>
        </p:nvPicPr>
        <p:blipFill>
          <a:blip r:embed="rId4"/>
          <a:stretch>
            <a:fillRect/>
          </a:stretch>
        </p:blipFill>
        <p:spPr>
          <a:xfrm>
            <a:off x="5155127" y="2196703"/>
            <a:ext cx="4339443" cy="2703076"/>
          </a:xfrm>
          <a:prstGeom prst="rect">
            <a:avLst/>
          </a:prstGeom>
        </p:spPr>
      </p:pic>
      <p:pic>
        <p:nvPicPr>
          <p:cNvPr id="17" name="Picture 16">
            <a:extLst>
              <a:ext uri="{FF2B5EF4-FFF2-40B4-BE49-F238E27FC236}">
                <a16:creationId xmlns:a16="http://schemas.microsoft.com/office/drawing/2014/main" id="{9F4FED31-CE7A-8556-030F-B9FCAE44B84B}"/>
              </a:ext>
            </a:extLst>
          </p:cNvPr>
          <p:cNvPicPr>
            <a:picLocks noChangeAspect="1"/>
          </p:cNvPicPr>
          <p:nvPr/>
        </p:nvPicPr>
        <p:blipFill>
          <a:blip r:embed="rId5"/>
          <a:stretch>
            <a:fillRect/>
          </a:stretch>
        </p:blipFill>
        <p:spPr>
          <a:xfrm>
            <a:off x="9717404" y="2196704"/>
            <a:ext cx="4350134" cy="26895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526858"/>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Barlow Bold" pitchFamily="34" charset="0"/>
                <a:ea typeface="Barlow Bold" pitchFamily="34" charset="-122"/>
                <a:cs typeface="Barlow Bold" pitchFamily="34" charset="-120"/>
              </a:rPr>
              <a:t>How We Stand Out</a:t>
            </a:r>
            <a:endParaRPr lang="en-US" sz="4450" dirty="0"/>
          </a:p>
        </p:txBody>
      </p:sp>
      <p:sp>
        <p:nvSpPr>
          <p:cNvPr id="3" name="Shape 1"/>
          <p:cNvSpPr/>
          <p:nvPr/>
        </p:nvSpPr>
        <p:spPr>
          <a:xfrm>
            <a:off x="758309" y="2672834"/>
            <a:ext cx="13113782" cy="2502218"/>
          </a:xfrm>
          <a:prstGeom prst="roundRect">
            <a:avLst>
              <a:gd name="adj" fmla="val 7793"/>
            </a:avLst>
          </a:prstGeom>
          <a:noFill/>
          <a:ln w="7620">
            <a:solidFill>
              <a:srgbClr val="FFFFFF">
                <a:alpha val="24000"/>
              </a:srgbClr>
            </a:solidFill>
            <a:prstDash val="solid"/>
          </a:ln>
        </p:spPr>
      </p:sp>
      <p:sp>
        <p:nvSpPr>
          <p:cNvPr id="4" name="Shape 2"/>
          <p:cNvSpPr/>
          <p:nvPr/>
        </p:nvSpPr>
        <p:spPr>
          <a:xfrm>
            <a:off x="765929" y="2680454"/>
            <a:ext cx="13098542" cy="621744"/>
          </a:xfrm>
          <a:prstGeom prst="rect">
            <a:avLst/>
          </a:prstGeom>
          <a:solidFill>
            <a:srgbClr val="FFFFFF">
              <a:alpha val="4000"/>
            </a:srgbClr>
          </a:solidFill>
          <a:ln/>
        </p:spPr>
      </p:sp>
      <p:sp>
        <p:nvSpPr>
          <p:cNvPr id="5" name="Text 3"/>
          <p:cNvSpPr/>
          <p:nvPr/>
        </p:nvSpPr>
        <p:spPr>
          <a:xfrm>
            <a:off x="982742" y="2817971"/>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System</a:t>
            </a:r>
            <a:endParaRPr lang="en-US" sz="1700" dirty="0"/>
          </a:p>
        </p:txBody>
      </p:sp>
      <p:sp>
        <p:nvSpPr>
          <p:cNvPr id="6" name="Text 4"/>
          <p:cNvSpPr/>
          <p:nvPr/>
        </p:nvSpPr>
        <p:spPr>
          <a:xfrm>
            <a:off x="4261128" y="2817971"/>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Accuracy (%)</a:t>
            </a:r>
            <a:endParaRPr lang="en-US" sz="1700" dirty="0"/>
          </a:p>
        </p:txBody>
      </p:sp>
      <p:sp>
        <p:nvSpPr>
          <p:cNvPr id="7" name="Text 5"/>
          <p:cNvSpPr/>
          <p:nvPr/>
        </p:nvSpPr>
        <p:spPr>
          <a:xfrm>
            <a:off x="7535704" y="2817971"/>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FPS</a:t>
            </a:r>
            <a:endParaRPr lang="en-US" sz="1700" dirty="0"/>
          </a:p>
        </p:txBody>
      </p:sp>
      <p:sp>
        <p:nvSpPr>
          <p:cNvPr id="8" name="Text 6"/>
          <p:cNvSpPr/>
          <p:nvPr/>
        </p:nvSpPr>
        <p:spPr>
          <a:xfrm>
            <a:off x="10810280" y="2817971"/>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Latency (ms)</a:t>
            </a:r>
            <a:endParaRPr lang="en-US" sz="1700" dirty="0"/>
          </a:p>
        </p:txBody>
      </p:sp>
      <p:sp>
        <p:nvSpPr>
          <p:cNvPr id="9" name="Shape 7"/>
          <p:cNvSpPr/>
          <p:nvPr/>
        </p:nvSpPr>
        <p:spPr>
          <a:xfrm>
            <a:off x="765929" y="3302198"/>
            <a:ext cx="13098542" cy="621744"/>
          </a:xfrm>
          <a:prstGeom prst="rect">
            <a:avLst/>
          </a:prstGeom>
          <a:solidFill>
            <a:srgbClr val="000000">
              <a:alpha val="4000"/>
            </a:srgbClr>
          </a:solidFill>
          <a:ln/>
        </p:spPr>
      </p:sp>
      <p:sp>
        <p:nvSpPr>
          <p:cNvPr id="10" name="Text 8"/>
          <p:cNvSpPr/>
          <p:nvPr/>
        </p:nvSpPr>
        <p:spPr>
          <a:xfrm>
            <a:off x="982742" y="3439716"/>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Proposed System</a:t>
            </a:r>
            <a:endParaRPr lang="en-US" sz="1700" dirty="0"/>
          </a:p>
        </p:txBody>
      </p:sp>
      <p:sp>
        <p:nvSpPr>
          <p:cNvPr id="11" name="Text 9"/>
          <p:cNvSpPr/>
          <p:nvPr/>
        </p:nvSpPr>
        <p:spPr>
          <a:xfrm>
            <a:off x="4261128" y="3439716"/>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92.5</a:t>
            </a:r>
            <a:endParaRPr lang="en-US" sz="1700" dirty="0"/>
          </a:p>
        </p:txBody>
      </p:sp>
      <p:sp>
        <p:nvSpPr>
          <p:cNvPr id="12" name="Text 10"/>
          <p:cNvSpPr/>
          <p:nvPr/>
        </p:nvSpPr>
        <p:spPr>
          <a:xfrm>
            <a:off x="7535704" y="3439716"/>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25</a:t>
            </a:r>
            <a:endParaRPr lang="en-US" sz="1700" dirty="0"/>
          </a:p>
        </p:txBody>
      </p:sp>
      <p:sp>
        <p:nvSpPr>
          <p:cNvPr id="13" name="Text 11"/>
          <p:cNvSpPr/>
          <p:nvPr/>
        </p:nvSpPr>
        <p:spPr>
          <a:xfrm>
            <a:off x="10810280" y="3439716"/>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120</a:t>
            </a:r>
            <a:endParaRPr lang="en-US" sz="1700" dirty="0"/>
          </a:p>
        </p:txBody>
      </p:sp>
      <p:sp>
        <p:nvSpPr>
          <p:cNvPr id="14" name="Shape 12"/>
          <p:cNvSpPr/>
          <p:nvPr/>
        </p:nvSpPr>
        <p:spPr>
          <a:xfrm>
            <a:off x="765929" y="3923943"/>
            <a:ext cx="13098542" cy="621744"/>
          </a:xfrm>
          <a:prstGeom prst="rect">
            <a:avLst/>
          </a:prstGeom>
          <a:solidFill>
            <a:srgbClr val="FFFFFF">
              <a:alpha val="4000"/>
            </a:srgbClr>
          </a:solidFill>
          <a:ln/>
        </p:spPr>
      </p:sp>
      <p:sp>
        <p:nvSpPr>
          <p:cNvPr id="15" name="Text 13"/>
          <p:cNvSpPr/>
          <p:nvPr/>
        </p:nvSpPr>
        <p:spPr>
          <a:xfrm>
            <a:off x="982742" y="4061460"/>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DeepSign</a:t>
            </a:r>
            <a:endParaRPr lang="en-US" sz="1700" dirty="0"/>
          </a:p>
        </p:txBody>
      </p:sp>
      <p:sp>
        <p:nvSpPr>
          <p:cNvPr id="16" name="Text 14"/>
          <p:cNvSpPr/>
          <p:nvPr/>
        </p:nvSpPr>
        <p:spPr>
          <a:xfrm>
            <a:off x="4261128" y="4061460"/>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89.2</a:t>
            </a:r>
            <a:endParaRPr lang="en-US" sz="1700" dirty="0"/>
          </a:p>
        </p:txBody>
      </p:sp>
      <p:sp>
        <p:nvSpPr>
          <p:cNvPr id="17" name="Text 15"/>
          <p:cNvSpPr/>
          <p:nvPr/>
        </p:nvSpPr>
        <p:spPr>
          <a:xfrm>
            <a:off x="7535704" y="4061460"/>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20</a:t>
            </a:r>
            <a:endParaRPr lang="en-US" sz="1700" dirty="0"/>
          </a:p>
        </p:txBody>
      </p:sp>
      <p:sp>
        <p:nvSpPr>
          <p:cNvPr id="18" name="Text 16"/>
          <p:cNvSpPr/>
          <p:nvPr/>
        </p:nvSpPr>
        <p:spPr>
          <a:xfrm>
            <a:off x="10810280" y="4061460"/>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150</a:t>
            </a:r>
            <a:endParaRPr lang="en-US" sz="1700" dirty="0"/>
          </a:p>
        </p:txBody>
      </p:sp>
      <p:sp>
        <p:nvSpPr>
          <p:cNvPr id="19" name="Shape 17"/>
          <p:cNvSpPr/>
          <p:nvPr/>
        </p:nvSpPr>
        <p:spPr>
          <a:xfrm>
            <a:off x="765929" y="4545687"/>
            <a:ext cx="13098542" cy="621744"/>
          </a:xfrm>
          <a:prstGeom prst="rect">
            <a:avLst/>
          </a:prstGeom>
          <a:solidFill>
            <a:srgbClr val="000000">
              <a:alpha val="4000"/>
            </a:srgbClr>
          </a:solidFill>
          <a:ln/>
        </p:spPr>
      </p:sp>
      <p:sp>
        <p:nvSpPr>
          <p:cNvPr id="20" name="Text 18"/>
          <p:cNvSpPr/>
          <p:nvPr/>
        </p:nvSpPr>
        <p:spPr>
          <a:xfrm>
            <a:off x="982742" y="4683204"/>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SignAll</a:t>
            </a:r>
            <a:endParaRPr lang="en-US" sz="1700" dirty="0"/>
          </a:p>
        </p:txBody>
      </p:sp>
      <p:sp>
        <p:nvSpPr>
          <p:cNvPr id="21" name="Text 19"/>
          <p:cNvSpPr/>
          <p:nvPr/>
        </p:nvSpPr>
        <p:spPr>
          <a:xfrm>
            <a:off x="4261128" y="4683204"/>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88.5</a:t>
            </a:r>
            <a:endParaRPr lang="en-US" sz="1700" dirty="0"/>
          </a:p>
        </p:txBody>
      </p:sp>
      <p:sp>
        <p:nvSpPr>
          <p:cNvPr id="22" name="Text 20"/>
          <p:cNvSpPr/>
          <p:nvPr/>
        </p:nvSpPr>
        <p:spPr>
          <a:xfrm>
            <a:off x="7535704" y="4683204"/>
            <a:ext cx="283380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22</a:t>
            </a:r>
            <a:endParaRPr lang="en-US" sz="1700" dirty="0"/>
          </a:p>
        </p:txBody>
      </p:sp>
      <p:sp>
        <p:nvSpPr>
          <p:cNvPr id="23" name="Text 21"/>
          <p:cNvSpPr/>
          <p:nvPr/>
        </p:nvSpPr>
        <p:spPr>
          <a:xfrm>
            <a:off x="10810280" y="4683204"/>
            <a:ext cx="2837617"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160</a:t>
            </a:r>
            <a:endParaRPr lang="en-US" sz="1700" dirty="0"/>
          </a:p>
        </p:txBody>
      </p:sp>
      <p:sp>
        <p:nvSpPr>
          <p:cNvPr id="24" name="Text 22"/>
          <p:cNvSpPr/>
          <p:nvPr/>
        </p:nvSpPr>
        <p:spPr>
          <a:xfrm>
            <a:off x="758309" y="5418773"/>
            <a:ext cx="13113782"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proposed system demonstrates superior performance in accuracy, frames per second, and latency compared to existing solutions.</a:t>
            </a:r>
            <a:endParaRPr lang="en-US" sz="1700" dirty="0"/>
          </a:p>
        </p:txBody>
      </p:sp>
      <p:sp>
        <p:nvSpPr>
          <p:cNvPr id="25" name="Text 23"/>
          <p:cNvSpPr/>
          <p:nvPr/>
        </p:nvSpPr>
        <p:spPr>
          <a:xfrm>
            <a:off x="758309" y="6355913"/>
            <a:ext cx="1311378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These key metrics translate into a smoother, more responsive, and accurate sign language translation experience.</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4733" y="902375"/>
            <a:ext cx="5449253" cy="681157"/>
          </a:xfrm>
          <a:prstGeom prst="rect">
            <a:avLst/>
          </a:prstGeom>
          <a:noFill/>
          <a:ln/>
        </p:spPr>
        <p:txBody>
          <a:bodyPr wrap="none" lIns="0" tIns="0" rIns="0" bIns="0" rtlCol="0" anchor="t"/>
          <a:lstStyle/>
          <a:p>
            <a:pPr marL="0" indent="0">
              <a:lnSpc>
                <a:spcPts val="5350"/>
              </a:lnSpc>
              <a:buNone/>
            </a:pPr>
            <a:r>
              <a:rPr lang="en-US" sz="4250" b="1" dirty="0">
                <a:solidFill>
                  <a:srgbClr val="9998FF"/>
                </a:solidFill>
                <a:latin typeface="Barlow Bold" pitchFamily="34" charset="0"/>
                <a:ea typeface="Barlow Bold" pitchFamily="34" charset="-122"/>
                <a:cs typeface="Barlow Bold" pitchFamily="34" charset="-120"/>
              </a:rPr>
              <a:t>Looking Ahead</a:t>
            </a:r>
            <a:endParaRPr lang="en-US" sz="4250" dirty="0"/>
          </a:p>
        </p:txBody>
      </p:sp>
      <p:sp>
        <p:nvSpPr>
          <p:cNvPr id="3" name="Shape 1"/>
          <p:cNvSpPr/>
          <p:nvPr/>
        </p:nvSpPr>
        <p:spPr>
          <a:xfrm>
            <a:off x="724733" y="1997631"/>
            <a:ext cx="6487001" cy="5329595"/>
          </a:xfrm>
          <a:prstGeom prst="roundRect">
            <a:avLst>
              <a:gd name="adj" fmla="val 3497"/>
            </a:avLst>
          </a:prstGeom>
          <a:solidFill>
            <a:srgbClr val="282C32"/>
          </a:solidFill>
          <a:ln/>
          <a:effectLst>
            <a:outerShdw blurRad="50800" dist="25400" dir="13500000" algn="bl" rotWithShape="0">
              <a:srgbClr val="FFFFFF">
                <a:alpha val="10000"/>
              </a:srgbClr>
            </a:outerShdw>
          </a:effectLst>
        </p:spPr>
      </p:sp>
      <p:sp>
        <p:nvSpPr>
          <p:cNvPr id="4" name="Text 2"/>
          <p:cNvSpPr/>
          <p:nvPr/>
        </p:nvSpPr>
        <p:spPr>
          <a:xfrm>
            <a:off x="931783" y="2204680"/>
            <a:ext cx="2724626" cy="340519"/>
          </a:xfrm>
          <a:prstGeom prst="rect">
            <a:avLst/>
          </a:prstGeom>
          <a:noFill/>
          <a:ln/>
        </p:spPr>
        <p:txBody>
          <a:bodyPr wrap="none" lIns="0" tIns="0" rIns="0" bIns="0" rtlCol="0" anchor="t"/>
          <a:lstStyle/>
          <a:p>
            <a:pPr marL="0" indent="0">
              <a:lnSpc>
                <a:spcPts val="2650"/>
              </a:lnSpc>
              <a:buNone/>
            </a:pPr>
            <a:r>
              <a:rPr lang="en-US" sz="2100" b="1" dirty="0">
                <a:solidFill>
                  <a:srgbClr val="EEEFF5"/>
                </a:solidFill>
                <a:latin typeface="Barlow Bold" pitchFamily="34" charset="0"/>
                <a:ea typeface="Barlow Bold" pitchFamily="34" charset="-122"/>
                <a:cs typeface="Barlow Bold" pitchFamily="34" charset="-120"/>
              </a:rPr>
              <a:t>Challenges</a:t>
            </a:r>
            <a:endParaRPr lang="en-US" sz="2100" dirty="0"/>
          </a:p>
        </p:txBody>
      </p:sp>
      <p:sp>
        <p:nvSpPr>
          <p:cNvPr id="5" name="Text 3"/>
          <p:cNvSpPr/>
          <p:nvPr/>
        </p:nvSpPr>
        <p:spPr>
          <a:xfrm>
            <a:off x="931783" y="2669381"/>
            <a:ext cx="6072902" cy="132492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Handling regional gesture variations: Sign language can vary significantly across different regions, even within the same language. For example, the sign for "thank you" differ subtly between the UK and US. </a:t>
            </a:r>
            <a:endParaRPr lang="en-US" sz="1600" dirty="0"/>
          </a:p>
        </p:txBody>
      </p:sp>
      <p:sp>
        <p:nvSpPr>
          <p:cNvPr id="6" name="Text 4"/>
          <p:cNvSpPr/>
          <p:nvPr/>
        </p:nvSpPr>
        <p:spPr>
          <a:xfrm>
            <a:off x="931783" y="4066699"/>
            <a:ext cx="6072902" cy="993696"/>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Reducing translation errors for complex gestures: Some signs incorporate multiple hand shapes, movements, and facial expressions. </a:t>
            </a:r>
            <a:endParaRPr lang="en-US" sz="1600" dirty="0"/>
          </a:p>
        </p:txBody>
      </p:sp>
      <p:sp>
        <p:nvSpPr>
          <p:cNvPr id="7" name="Text 5"/>
          <p:cNvSpPr/>
          <p:nvPr/>
        </p:nvSpPr>
        <p:spPr>
          <a:xfrm>
            <a:off x="931783" y="5132784"/>
            <a:ext cx="6072902" cy="132492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Ensuring real-time performance: For practical applications like video conferencing, real-time translation is crucial. Achieving low latency while maintaining accuracy is an ongoing challenge.</a:t>
            </a:r>
            <a:endParaRPr lang="en-US" sz="1600" dirty="0"/>
          </a:p>
        </p:txBody>
      </p:sp>
      <p:sp>
        <p:nvSpPr>
          <p:cNvPr id="8" name="Shape 6"/>
          <p:cNvSpPr/>
          <p:nvPr/>
        </p:nvSpPr>
        <p:spPr>
          <a:xfrm>
            <a:off x="7418784" y="1997631"/>
            <a:ext cx="6487001" cy="5329595"/>
          </a:xfrm>
          <a:prstGeom prst="roundRect">
            <a:avLst>
              <a:gd name="adj" fmla="val 3497"/>
            </a:avLst>
          </a:prstGeom>
          <a:solidFill>
            <a:srgbClr val="282C32"/>
          </a:solidFill>
          <a:ln/>
          <a:effectLst>
            <a:outerShdw blurRad="50800" dist="25400" dir="13500000" algn="bl" rotWithShape="0">
              <a:srgbClr val="FFFFFF">
                <a:alpha val="10000"/>
              </a:srgbClr>
            </a:outerShdw>
          </a:effectLst>
        </p:spPr>
      </p:sp>
      <p:sp>
        <p:nvSpPr>
          <p:cNvPr id="9" name="Text 7"/>
          <p:cNvSpPr/>
          <p:nvPr/>
        </p:nvSpPr>
        <p:spPr>
          <a:xfrm>
            <a:off x="7625834" y="2204680"/>
            <a:ext cx="2724626" cy="340519"/>
          </a:xfrm>
          <a:prstGeom prst="rect">
            <a:avLst/>
          </a:prstGeom>
          <a:noFill/>
          <a:ln/>
        </p:spPr>
        <p:txBody>
          <a:bodyPr wrap="none" lIns="0" tIns="0" rIns="0" bIns="0" rtlCol="0" anchor="t"/>
          <a:lstStyle/>
          <a:p>
            <a:pPr marL="0" indent="0">
              <a:lnSpc>
                <a:spcPts val="2650"/>
              </a:lnSpc>
              <a:buNone/>
            </a:pPr>
            <a:r>
              <a:rPr lang="en-US" sz="2100" b="1" dirty="0">
                <a:solidFill>
                  <a:srgbClr val="EEEFF5"/>
                </a:solidFill>
                <a:latin typeface="Barlow Bold" pitchFamily="34" charset="0"/>
                <a:ea typeface="Barlow Bold" pitchFamily="34" charset="-122"/>
                <a:cs typeface="Barlow Bold" pitchFamily="34" charset="-120"/>
              </a:rPr>
              <a:t>Future Work</a:t>
            </a:r>
            <a:endParaRPr lang="en-US" sz="2100" dirty="0"/>
          </a:p>
        </p:txBody>
      </p:sp>
      <p:sp>
        <p:nvSpPr>
          <p:cNvPr id="10" name="Text 8"/>
          <p:cNvSpPr/>
          <p:nvPr/>
        </p:nvSpPr>
        <p:spPr>
          <a:xfrm>
            <a:off x="7625834" y="2669381"/>
            <a:ext cx="6072902" cy="132492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Enhance contextual understanding with transformers: Leveraging transformer-based models can help capture the context and nuances of sign language, leading to more accurate and natural translations.</a:t>
            </a:r>
            <a:endParaRPr lang="en-US" sz="1600" dirty="0"/>
          </a:p>
        </p:txBody>
      </p:sp>
      <p:sp>
        <p:nvSpPr>
          <p:cNvPr id="11" name="Text 9"/>
          <p:cNvSpPr/>
          <p:nvPr/>
        </p:nvSpPr>
        <p:spPr>
          <a:xfrm>
            <a:off x="7625834" y="4066699"/>
            <a:ext cx="6072902" cy="16561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Expand to support more sign languages: Currently, many sign language translation systems focus on a limited number of languages. Expanding support to encompass a wider variety of sign languages is essential for global accessibility.</a:t>
            </a:r>
            <a:endParaRPr lang="en-US" sz="1600" dirty="0"/>
          </a:p>
        </p:txBody>
      </p:sp>
      <p:sp>
        <p:nvSpPr>
          <p:cNvPr id="12" name="Text 10"/>
          <p:cNvSpPr/>
          <p:nvPr/>
        </p:nvSpPr>
        <p:spPr>
          <a:xfrm>
            <a:off x="7625834" y="5795248"/>
            <a:ext cx="6072902" cy="132492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EEEFF5"/>
                </a:solidFill>
                <a:latin typeface="Montserrat" pitchFamily="34" charset="0"/>
                <a:ea typeface="Montserrat" pitchFamily="34" charset="-122"/>
                <a:cs typeface="Montserrat" pitchFamily="34" charset="-120"/>
              </a:rPr>
              <a:t>Integrate AR/VR for immersive learning: Augmented and virtual reality technologies can offer immersive and interactive learning experiences for sign language acquisition and practice.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1054</Words>
  <Application>Microsoft Office PowerPoint</Application>
  <PresentationFormat>Custom</PresentationFormat>
  <Paragraphs>92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Barlow Bold</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Mayank Jain</cp:lastModifiedBy>
  <cp:revision>5</cp:revision>
  <dcterms:created xsi:type="dcterms:W3CDTF">2024-11-23T16:23:58Z</dcterms:created>
  <dcterms:modified xsi:type="dcterms:W3CDTF">2025-04-15T09:57:32Z</dcterms:modified>
</cp:coreProperties>
</file>